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5" r:id="rId3"/>
    <p:sldId id="266" r:id="rId4"/>
    <p:sldId id="267" r:id="rId5"/>
    <p:sldId id="268" r:id="rId6"/>
    <p:sldId id="286" r:id="rId7"/>
    <p:sldId id="287" r:id="rId8"/>
    <p:sldId id="288" r:id="rId9"/>
    <p:sldId id="289" r:id="rId10"/>
    <p:sldId id="290" r:id="rId11"/>
    <p:sldId id="291" r:id="rId12"/>
    <p:sldId id="270" r:id="rId13"/>
    <p:sldId id="271" r:id="rId14"/>
    <p:sldId id="272" r:id="rId15"/>
    <p:sldId id="282" r:id="rId16"/>
    <p:sldId id="283" r:id="rId17"/>
    <p:sldId id="284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83F15-41AE-448C-AC69-F57C1F07E7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of Operations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206783-C66F-4775-B254-F2EF456534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341969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30CED48-C44D-441E-BFBC-10740260B96E}"/>
                  </a:ext>
                </a:extLst>
              </p:cNvPr>
              <p:cNvSpPr/>
              <p:nvPr/>
            </p:nvSpPr>
            <p:spPr>
              <a:xfrm>
                <a:off x="233825" y="1090414"/>
                <a:ext cx="11724349" cy="9420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6)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30CED48-C44D-441E-BFBC-10740260B9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25" y="1090414"/>
                <a:ext cx="11724349" cy="942053"/>
              </a:xfrm>
              <a:prstGeom prst="rect">
                <a:avLst/>
              </a:prstGeom>
              <a:blipFill>
                <a:blip r:embed="rId2"/>
                <a:stretch>
                  <a:fillRect l="-2859" t="-16883" b="-44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2751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CED48-C44D-441E-BFBC-10740260B96E}"/>
              </a:ext>
            </a:extLst>
          </p:cNvPr>
          <p:cNvSpPr/>
          <p:nvPr/>
        </p:nvSpPr>
        <p:spPr>
          <a:xfrm>
            <a:off x="233825" y="1090414"/>
            <a:ext cx="11724349" cy="942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+ 4[(4 + 3)² - (3² + 1)]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9826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42923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96240" y="1109842"/>
            <a:ext cx="3860800" cy="89535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en-US" altLang="en-US" sz="4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+ 18 - 3</a:t>
            </a:r>
            <a:r>
              <a:rPr lang="en-US" altLang="en-US" sz="4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· 5</a:t>
            </a:r>
            <a:endParaRPr lang="en-US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67168" y="1109842"/>
            <a:ext cx="2877772" cy="99725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16 - 2(10 - 3)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15974" y="3591560"/>
            <a:ext cx="3187652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– 6 · 4 ÷ 2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7829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34440" y="264160"/>
            <a:ext cx="10297160" cy="99060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Evaluate A VARIABLE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797560" y="1676400"/>
            <a:ext cx="11084560" cy="3505199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Evaluate a Variable Expression:</a:t>
            </a:r>
          </a:p>
          <a:p>
            <a:endParaRPr lang="en-US" sz="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34390" lvl="1" indent="-514350">
              <a:buFont typeface="+mj-lt"/>
              <a:buAutoNum type="arabicPeriod"/>
            </a:pP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Plug in the numbers for each variable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Use order of operations to solve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1565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37837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8297" y="1267318"/>
            <a:ext cx="8610600" cy="9144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Ex.8) </a:t>
            </a: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2n(13 - n) </a:t>
            </a: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-  10       for  n = 8</a:t>
            </a:r>
            <a:endParaRPr lang="en-US" alt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6956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71980" y="58420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Expressions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2760" y="1305560"/>
            <a:ext cx="10530840" cy="914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Ex.9) </a:t>
            </a: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8y - 3x</a:t>
            </a:r>
            <a:r>
              <a:rPr lang="en-US" altLang="en-US" sz="4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+ 2n    for x = 5, y = 2, n = 3 </a:t>
            </a:r>
            <a:endParaRPr lang="en-US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7695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47900" y="63500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Expressions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3260" y="1008063"/>
            <a:ext cx="10901680" cy="1328827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Ex.10) 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a = 1, b = 3, c = 5        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+ 2b)(</a:t>
            </a:r>
            <a:r>
              <a:rPr lang="en-US" alt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bc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a) – 4ab </a:t>
            </a:r>
          </a:p>
        </p:txBody>
      </p:sp>
    </p:spTree>
    <p:extLst>
      <p:ext uri="{BB962C8B-B14F-4D97-AF65-F5344CB8AC3E}">
        <p14:creationId xmlns:p14="http://schemas.microsoft.com/office/powerpoint/2010/main" val="2231463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95732"/>
            <a:ext cx="7772400" cy="944563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Expressions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1040" y="1040295"/>
            <a:ext cx="11490960" cy="157863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Ex.11) </a:t>
            </a:r>
            <a:r>
              <a:rPr lang="en-US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a = 2, b = 3, c = 2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+ b)² + 5 - c³</a:t>
            </a:r>
          </a:p>
        </p:txBody>
      </p:sp>
    </p:spTree>
    <p:extLst>
      <p:ext uri="{BB962C8B-B14F-4D97-AF65-F5344CB8AC3E}">
        <p14:creationId xmlns:p14="http://schemas.microsoft.com/office/powerpoint/2010/main" val="2920133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03120" y="6215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64160" y="865823"/>
            <a:ext cx="8610600" cy="4376737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5k</a:t>
            </a:r>
            <a:r>
              <a:rPr lang="en-US" altLang="en-US" sz="36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k = -4</a:t>
            </a:r>
          </a:p>
          <a:p>
            <a:pPr>
              <a:spcBef>
                <a:spcPct val="50000"/>
              </a:spcBef>
            </a:pPr>
            <a:endParaRPr lang="en-US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en-US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= -8, m = 4, and t = 2</a:t>
            </a:r>
            <a:br>
              <a:rPr lang="en-US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00045" y="3276600"/>
            <a:ext cx="8610600" cy="157863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774723"/>
              </p:ext>
            </p:extLst>
          </p:nvPr>
        </p:nvGraphicFramePr>
        <p:xfrm>
          <a:off x="1800225" y="3911600"/>
          <a:ext cx="216693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635121" imgH="457398" progId="Equation.DSMT4">
                  <p:embed/>
                </p:oleObj>
              </mc:Choice>
              <mc:Fallback>
                <p:oleObj name="Equation" r:id="rId3" imgW="635121" imgH="457398" progId="Equation.DSMT4">
                  <p:embed/>
                  <p:pic>
                    <p:nvPicPr>
                      <p:cNvPr id="7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3911600"/>
                        <a:ext cx="2166938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8068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995680"/>
            <a:ext cx="3810000" cy="95504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97280" y="1859764"/>
            <a:ext cx="10058400" cy="1061236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rules of the order of operations in order evaluate variable expressions.</a:t>
            </a:r>
          </a:p>
        </p:txBody>
      </p:sp>
    </p:spTree>
    <p:extLst>
      <p:ext uri="{BB962C8B-B14F-4D97-AF65-F5344CB8AC3E}">
        <p14:creationId xmlns:p14="http://schemas.microsoft.com/office/powerpoint/2010/main" val="180593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71120" y="987108"/>
            <a:ext cx="12120880" cy="55000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8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of Operations</a:t>
            </a:r>
          </a:p>
          <a:p>
            <a:pPr marL="0" indent="0" algn="ctr">
              <a:buNone/>
            </a:pP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arentheses - ( )  or [ ] </a:t>
            </a:r>
          </a:p>
          <a:p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xponents or Powers</a:t>
            </a:r>
          </a:p>
          <a:p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ultiply and </a:t>
            </a:r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ivide (from left to right)</a:t>
            </a:r>
          </a:p>
          <a:p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 and </a:t>
            </a:r>
            <a:r>
              <a:rPr lang="en-US" altLang="en-US" sz="5900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altLang="en-U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ubtract (from left to right)</a:t>
            </a:r>
          </a:p>
        </p:txBody>
      </p:sp>
      <p:sp>
        <p:nvSpPr>
          <p:cNvPr id="5" name="Rectangle 4"/>
          <p:cNvSpPr/>
          <p:nvPr/>
        </p:nvSpPr>
        <p:spPr>
          <a:xfrm>
            <a:off x="266700" y="217667"/>
            <a:ext cx="11658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lease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xcuse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ally” or </a:t>
            </a:r>
            <a:r>
              <a:rPr lang="en-US" altLang="en-US" sz="4400" b="1" dirty="0">
                <a:solidFill>
                  <a:srgbClr val="FD02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502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99218"/>
            <a:ext cx="777240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Evaluate 7 + 4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● 3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33680" y="1059656"/>
            <a:ext cx="11724640" cy="4830763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your answer 33 or 19?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get 2 different answers depending on what you did first. We want everyone to get the same answer so we must follow the </a:t>
            </a:r>
            <a:r>
              <a:rPr lang="en-US" sz="40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of operations</a:t>
            </a:r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086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73380" y="1084263"/>
            <a:ext cx="4772660" cy="9144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  </a:t>
            </a:r>
            <a:r>
              <a:rPr lang="en-US" alt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+ 4 </a:t>
            </a:r>
            <a:r>
              <a:rPr lang="en-US" alt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</a:t>
            </a:r>
            <a:r>
              <a:rPr lang="en-US" alt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525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CED48-C44D-441E-BFBC-10740260B96E}"/>
              </a:ext>
            </a:extLst>
          </p:cNvPr>
          <p:cNvSpPr/>
          <p:nvPr/>
        </p:nvSpPr>
        <p:spPr>
          <a:xfrm>
            <a:off x="264451" y="988814"/>
            <a:ext cx="54962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÷ 7 • 2 - 3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336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CED48-C44D-441E-BFBC-10740260B96E}"/>
              </a:ext>
            </a:extLst>
          </p:cNvPr>
          <p:cNvSpPr/>
          <p:nvPr/>
        </p:nvSpPr>
        <p:spPr>
          <a:xfrm>
            <a:off x="264451" y="988814"/>
            <a:ext cx="57756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 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3(3 + 7) </a:t>
            </a:r>
            <a:r>
              <a:rPr lang="en-US" altLang="en-US" sz="5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÷ 5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301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CED48-C44D-441E-BFBC-10740260B96E}"/>
              </a:ext>
            </a:extLst>
          </p:cNvPr>
          <p:cNvSpPr/>
          <p:nvPr/>
        </p:nvSpPr>
        <p:spPr>
          <a:xfrm>
            <a:off x="233825" y="1090414"/>
            <a:ext cx="117243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 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20 - 3 • 6 + 10</a:t>
            </a:r>
            <a:r>
              <a:rPr lang="en-US" altLang="en-US" sz="5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(6 + 1) • 4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6381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0580" y="0"/>
            <a:ext cx="2910840" cy="944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PEMDAS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30CED48-C44D-441E-BFBC-10740260B96E}"/>
                  </a:ext>
                </a:extLst>
              </p:cNvPr>
              <p:cNvSpPr/>
              <p:nvPr/>
            </p:nvSpPr>
            <p:spPr>
              <a:xfrm>
                <a:off x="233825" y="1090414"/>
                <a:ext cx="11724349" cy="10098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54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54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𝟐𝟓</m:t>
                        </m:r>
                      </m:e>
                    </m:rad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÷</m:t>
                    </m:r>
                    <m:r>
                      <a:rPr lang="en-US" altLang="en-US" sz="5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30CED48-C44D-441E-BFBC-10740260B9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25" y="1090414"/>
                <a:ext cx="11724349" cy="1009892"/>
              </a:xfrm>
              <a:prstGeom prst="rect">
                <a:avLst/>
              </a:prstGeom>
              <a:blipFill>
                <a:blip r:embed="rId2"/>
                <a:stretch>
                  <a:fillRect l="-2859" t="-9036" b="-41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3976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679</TotalTime>
  <Words>370</Words>
  <Application>Microsoft Office PowerPoint</Application>
  <PresentationFormat>Widescreen</PresentationFormat>
  <Paragraphs>53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Calibri Light</vt:lpstr>
      <vt:lpstr>Cambria Math</vt:lpstr>
      <vt:lpstr>Times New Roman</vt:lpstr>
      <vt:lpstr>Wingdings 2</vt:lpstr>
      <vt:lpstr>Retrospect</vt:lpstr>
      <vt:lpstr>Equation</vt:lpstr>
      <vt:lpstr>Order of Operations</vt:lpstr>
      <vt:lpstr>Objectives</vt:lpstr>
      <vt:lpstr>PowerPoint Presentation</vt:lpstr>
      <vt:lpstr>Evaluate 7 + 4 ● 3</vt:lpstr>
      <vt:lpstr>PEMDAS</vt:lpstr>
      <vt:lpstr>PEMDAS</vt:lpstr>
      <vt:lpstr>PEMDAS</vt:lpstr>
      <vt:lpstr>PEMDAS</vt:lpstr>
      <vt:lpstr>PEMDAS</vt:lpstr>
      <vt:lpstr>PEMDAS</vt:lpstr>
      <vt:lpstr>PEMDAS</vt:lpstr>
      <vt:lpstr>TRY THESE</vt:lpstr>
      <vt:lpstr>Evaluate A VARIABLE EXPRESSION</vt:lpstr>
      <vt:lpstr>Variable Expressions</vt:lpstr>
      <vt:lpstr>Variable Expressions</vt:lpstr>
      <vt:lpstr>Variable Expressions</vt:lpstr>
      <vt:lpstr>Variable Expressions</vt:lpstr>
      <vt:lpstr>Try These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 of Operations</dc:title>
  <dc:creator>Michael Kuniega</dc:creator>
  <cp:lastModifiedBy>Michael Kuniega</cp:lastModifiedBy>
  <cp:revision>4</cp:revision>
  <dcterms:created xsi:type="dcterms:W3CDTF">2019-10-26T03:14:54Z</dcterms:created>
  <dcterms:modified xsi:type="dcterms:W3CDTF">2019-10-26T14:34:48Z</dcterms:modified>
</cp:coreProperties>
</file>